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809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65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663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324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124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71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63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729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72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17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074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6C8A-7525-4991-A8E0-7041FC42DDE2}" type="datetimeFigureOut">
              <a:rPr lang="uk-UA" smtClean="0"/>
              <a:t>11.12.2017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9A3C-20C8-4D2A-A729-B0AC9CDDA74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19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Колективні договори</a:t>
            </a:r>
            <a:endParaRPr lang="uk-UA" sz="6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i="1" dirty="0" smtClean="0">
                <a:solidFill>
                  <a:srgbClr val="0070C0"/>
                </a:solidFill>
              </a:rPr>
              <a:t>Укладати </a:t>
            </a:r>
            <a:r>
              <a:rPr lang="uk-UA" b="1" i="1" dirty="0" smtClean="0">
                <a:solidFill>
                  <a:srgbClr val="0070C0"/>
                </a:solidFill>
              </a:rPr>
              <a:t>чи ні</a:t>
            </a:r>
            <a:r>
              <a:rPr lang="uk-UA" b="1" i="1" dirty="0" smtClean="0">
                <a:solidFill>
                  <a:srgbClr val="0070C0"/>
                </a:solidFill>
              </a:rPr>
              <a:t>?</a:t>
            </a:r>
          </a:p>
          <a:p>
            <a:endParaRPr lang="uk-UA" b="1" i="1" dirty="0">
              <a:solidFill>
                <a:srgbClr val="0070C0"/>
              </a:solidFill>
            </a:endParaRPr>
          </a:p>
          <a:p>
            <a:endParaRPr lang="uk-UA" b="1" i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http</a:t>
            </a:r>
            <a:r>
              <a:rPr lang="en-US" sz="2000" b="1" dirty="0">
                <a:solidFill>
                  <a:schemeClr val="tx1"/>
                </a:solidFill>
              </a:rPr>
              <a:t>://upszn-izyum.gov.ua</a:t>
            </a:r>
            <a:endParaRPr lang="ru-RU" sz="2000" b="1" dirty="0">
              <a:solidFill>
                <a:schemeClr val="tx1"/>
              </a:solidFill>
            </a:endParaRPr>
          </a:p>
          <a:p>
            <a:endParaRPr lang="uk-UA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10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uk-UA" sz="2000" b="1" i="1" dirty="0">
                <a:solidFill>
                  <a:srgbClr val="0070C0"/>
                </a:solidFill>
              </a:rPr>
              <a:t>Відповідальність за порушення законодавства про працю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Стаття 41</a:t>
            </a:r>
            <a:r>
              <a:rPr lang="uk-UA" sz="2400" b="1" baseline="300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-2</a:t>
            </a:r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. Порушення чи невиконання колективного 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договору, угоди: </a:t>
            </a:r>
            <a:r>
              <a:rPr lang="uk-UA" sz="2400" dirty="0" smtClean="0">
                <a:solidFill>
                  <a:srgbClr val="000000"/>
                </a:solidFill>
                <a:latin typeface="+mj-lt"/>
                <a:ea typeface="Times New Roman"/>
              </a:rPr>
              <a:t>«</a:t>
            </a:r>
            <a:r>
              <a:rPr lang="uk-UA" sz="2400" dirty="0" smtClean="0">
                <a:effectLst/>
                <a:latin typeface="+mj-lt"/>
                <a:ea typeface="Times New Roman"/>
              </a:rPr>
              <a:t>Порушення чи невиконання зобов'язань щодо колективного договору, угоди особами, які представляють власників або уповноважені ними органи чи профспілки або інші уповноважені трудовим колективом органи, чи представниками трудових колективів -</a:t>
            </a:r>
          </a:p>
          <a:p>
            <a:pPr marL="0" indent="0">
              <a:buNone/>
            </a:pPr>
            <a:r>
              <a:rPr lang="uk-UA" sz="2400" dirty="0" smtClean="0">
                <a:effectLst/>
                <a:latin typeface="+mj-lt"/>
                <a:ea typeface="Times New Roman"/>
              </a:rPr>
              <a:t>   тягне за собою накладення штрафу від 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+mj-lt"/>
                <a:ea typeface="Times New Roman"/>
              </a:rPr>
              <a:t>п'ятдесяти до ста </a:t>
            </a:r>
            <a:r>
              <a:rPr lang="uk-UA" sz="2400" dirty="0" smtClean="0">
                <a:effectLst/>
                <a:latin typeface="+mj-lt"/>
                <a:ea typeface="Times New Roman"/>
              </a:rPr>
              <a:t>неоподатковуваних мінімумів доходів громадян.»</a:t>
            </a:r>
          </a:p>
          <a:p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Стаття 41</a:t>
            </a:r>
            <a:r>
              <a:rPr lang="uk-UA" sz="2400" b="1" baseline="300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-3</a:t>
            </a:r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. Ненадання інформації для ведення 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колективних переговорів і здійснення контролю за виконанням колективних договорів, угод: 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«</a:t>
            </a:r>
            <a:r>
              <a:rPr lang="uk-UA" sz="2400" dirty="0" smtClean="0">
                <a:effectLst/>
                <a:latin typeface="+mj-lt"/>
                <a:ea typeface="Times New Roman"/>
              </a:rPr>
              <a:t>Ненадання особами, які представляють власників або уповноважені ними органи чи профспілки або інші уповноважені трудовим колективом органи, представниками трудових колективів інформації, необхідної для ведення колективних переговорів і здійснення контролю за виконанням колективних договорів, угод, -</a:t>
            </a:r>
          </a:p>
          <a:p>
            <a:pPr marL="0" indent="0">
              <a:buNone/>
            </a:pPr>
            <a:r>
              <a:rPr lang="uk-UA" sz="2400" dirty="0" smtClean="0">
                <a:effectLst/>
                <a:latin typeface="+mj-lt"/>
                <a:ea typeface="Times New Roman"/>
              </a:rPr>
              <a:t>тягне за собою накладення штрафу від 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+mj-lt"/>
                <a:ea typeface="Times New Roman"/>
              </a:rPr>
              <a:t>одного до п'яти </a:t>
            </a:r>
            <a:r>
              <a:rPr lang="uk-UA" sz="2400" dirty="0" smtClean="0">
                <a:effectLst/>
                <a:latin typeface="+mj-lt"/>
                <a:ea typeface="Times New Roman"/>
              </a:rPr>
              <a:t>неоподатковуваних мінімумів доходів громадян.»</a:t>
            </a:r>
          </a:p>
          <a:p>
            <a:pPr marL="0" indent="0">
              <a:buNone/>
            </a:pPr>
            <a:endParaRPr lang="uk-UA" sz="2400" dirty="0" smtClean="0">
              <a:effectLst/>
              <a:latin typeface="+mj-lt"/>
              <a:ea typeface="Times New Roman"/>
            </a:endParaRPr>
          </a:p>
          <a:p>
            <a:pPr marL="0" indent="0">
              <a:buNone/>
            </a:pPr>
            <a:endParaRPr lang="uk-U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87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400" b="1" i="1" dirty="0" smtClean="0">
                <a:solidFill>
                  <a:srgbClr val="0070C0"/>
                </a:solidFill>
              </a:rPr>
              <a:t>Укладати чи ні?</a:t>
            </a:r>
            <a:endParaRPr lang="uk-UA" sz="24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Таким чином, </a:t>
            </a:r>
            <a:r>
              <a:rPr lang="uk-UA" sz="2400" dirty="0" smtClean="0"/>
              <a:t>чинним </a:t>
            </a:r>
            <a:r>
              <a:rPr lang="uk-UA" sz="2400" b="1" dirty="0" smtClean="0"/>
              <a:t>законодавством та міжнародними </a:t>
            </a:r>
          </a:p>
          <a:p>
            <a:pPr marL="0" indent="0">
              <a:buNone/>
            </a:pPr>
            <a:r>
              <a:rPr lang="uk-UA" sz="2400" b="1" dirty="0" smtClean="0"/>
              <a:t>нормами</a:t>
            </a:r>
            <a:r>
              <a:rPr lang="uk-UA" sz="2400" dirty="0" smtClean="0"/>
              <a:t> </a:t>
            </a:r>
            <a:r>
              <a:rPr lang="uk-UA" sz="2400" b="1" dirty="0" smtClean="0"/>
              <a:t>не передбачено положення щодо обов'язковості укладення колективного договору</a:t>
            </a:r>
            <a:r>
              <a:rPr lang="uk-UA" sz="2400" dirty="0" smtClean="0"/>
              <a:t>, а передбачається, що колективний договір укладається на підприємствах, в установах, організаціях незалежно від форм власності і господарювання, які використовують найману працю і мають право юридичної особи.      Щодо </a:t>
            </a:r>
            <a:r>
              <a:rPr lang="uk-UA" sz="2400" dirty="0" smtClean="0">
                <a:solidFill>
                  <a:srgbClr val="FF0000"/>
                </a:solidFill>
              </a:rPr>
              <a:t>відповідальності за відсутність </a:t>
            </a:r>
            <a:r>
              <a:rPr lang="uk-UA" sz="2400" dirty="0" smtClean="0"/>
              <a:t>колективного договору на підприємстві слід зазначити, що чинним законодавством такої </a:t>
            </a:r>
            <a:r>
              <a:rPr lang="uk-UA" sz="2400" dirty="0" smtClean="0">
                <a:solidFill>
                  <a:srgbClr val="FF0000"/>
                </a:solidFill>
              </a:rPr>
              <a:t>відповідальності не передбачено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uk-UA" sz="2400" b="1" dirty="0" smtClean="0"/>
              <a:t>При вирішенні питання стосовно доцільності укладення </a:t>
            </a:r>
          </a:p>
          <a:p>
            <a:pPr marL="0" indent="0">
              <a:buNone/>
            </a:pPr>
            <a:r>
              <a:rPr lang="uk-UA" sz="2400" b="1" dirty="0" smtClean="0"/>
              <a:t>колективного договору </a:t>
            </a:r>
            <a:r>
              <a:rPr lang="uk-UA" sz="2400" dirty="0" smtClean="0"/>
              <a:t>потрібно враховувати те, що лише достатньо </a:t>
            </a:r>
            <a:r>
              <a:rPr lang="uk-UA" sz="2400" b="1" dirty="0" smtClean="0">
                <a:solidFill>
                  <a:srgbClr val="FF0000"/>
                </a:solidFill>
              </a:rPr>
              <a:t>повний і змістовний колективний договір може забезпечити стабільні відносини між працівниками і роботодавцями, чітко визначаючи права та обов’язки сторін, стати надійною правовою основою для створення належних умов праці, в тому числі оплати </a:t>
            </a:r>
            <a:r>
              <a:rPr lang="uk-UA" sz="2400" b="1" dirty="0" smtClean="0">
                <a:solidFill>
                  <a:srgbClr val="FF0000"/>
                </a:solidFill>
              </a:rPr>
              <a:t>праці</a:t>
            </a:r>
          </a:p>
          <a:p>
            <a:pPr marL="0" indent="0">
              <a:buNone/>
            </a:pPr>
            <a:r>
              <a:rPr lang="uk-UA" sz="2400" b="1" dirty="0">
                <a:solidFill>
                  <a:srgbClr val="FF0000"/>
                </a:solidFill>
              </a:rPr>
              <a:t> </a:t>
            </a:r>
            <a:r>
              <a:rPr lang="uk-UA" sz="2400" b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en-US" sz="2400" b="1" dirty="0"/>
              <a:t>http://upszn-izyum.gov.ua</a:t>
            </a:r>
            <a:endParaRPr lang="ru-RU" sz="2400" b="1"/>
          </a:p>
          <a:p>
            <a:pPr marL="0" indent="0">
              <a:buNone/>
            </a:pPr>
            <a:endParaRPr lang="uk-U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9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uk-UA" sz="2400" b="1" i="1" dirty="0" smtClean="0">
                <a:solidFill>
                  <a:srgbClr val="0070C0"/>
                </a:solidFill>
              </a:rPr>
              <a:t>Вимоги законодавства</a:t>
            </a:r>
            <a:endParaRPr lang="uk-UA" sz="24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Ст. 2 Закону України «Про колективні договори і угоди»:</a:t>
            </a:r>
          </a:p>
          <a:p>
            <a:pPr marL="0" indent="0">
              <a:buNone/>
            </a:pPr>
            <a:r>
              <a:rPr lang="uk-UA" sz="2400" dirty="0" smtClean="0"/>
              <a:t>«</a:t>
            </a:r>
            <a:r>
              <a:rPr lang="uk-UA" sz="2400" noProof="1" smtClean="0"/>
              <a:t>Колективний договір укладається на підприємствах, в установах, організаціях (далі - підприємства) незалежно від форм власності і господарювання, які використовують найману працю і мають право юридичної особи.»</a:t>
            </a:r>
          </a:p>
          <a:p>
            <a:pPr marL="0" indent="0">
              <a:buNone/>
            </a:pPr>
            <a:endParaRPr lang="uk-UA" sz="2400" noProof="1" smtClean="0"/>
          </a:p>
          <a:p>
            <a:r>
              <a:rPr lang="uk-UA" sz="2400" b="1" dirty="0" smtClean="0"/>
              <a:t>Ч.7 ст.65  Господарського Кодексу України:</a:t>
            </a:r>
          </a:p>
          <a:p>
            <a:pPr marL="0" indent="0">
              <a:buNone/>
            </a:pPr>
            <a:r>
              <a:rPr lang="uk-UA" sz="2400" b="1" dirty="0" smtClean="0"/>
              <a:t> </a:t>
            </a:r>
            <a:r>
              <a:rPr lang="uk-UA" sz="2400" dirty="0" smtClean="0"/>
              <a:t>«На всіх підприємствах, які використовують найману працю, між власником або уповноваженим ним органом і трудовим колективом або уповноваженим ним </a:t>
            </a:r>
            <a:r>
              <a:rPr lang="uk-UA" sz="2400" dirty="0" smtClean="0">
                <a:solidFill>
                  <a:srgbClr val="FF0000"/>
                </a:solidFill>
              </a:rPr>
              <a:t>органом повинен укладатися колективний договір</a:t>
            </a:r>
            <a:r>
              <a:rPr lang="uk-UA" sz="2400" dirty="0" smtClean="0"/>
              <a:t>, яким регулюються виробничі, трудові та соціальні відносини трудового колективу з адміністрацією підприємства</a:t>
            </a:r>
            <a:r>
              <a:rPr lang="ru-RU" sz="2400" dirty="0" smtClean="0"/>
              <a:t>». 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40836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200" b="1" i="1" dirty="0">
                <a:solidFill>
                  <a:srgbClr val="0070C0"/>
                </a:solidFill>
              </a:rPr>
              <a:t>Вимоги законодавства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uk-UA" sz="2400" b="1" dirty="0" smtClean="0"/>
              <a:t>Ст.10 Кодексу законів про працю України </a:t>
            </a:r>
          </a:p>
          <a:p>
            <a:pPr marL="0" indent="0">
              <a:buNone/>
            </a:pPr>
            <a:r>
              <a:rPr lang="ru-RU" sz="2400" dirty="0" smtClean="0"/>
              <a:t>«</a:t>
            </a:r>
            <a:r>
              <a:rPr lang="uk-UA" sz="2400" dirty="0" smtClean="0"/>
              <a:t>Колективний договір укладається на основі чинного законодавства, прийнятих сторонами зобов'язань з метою регулювання виробничих, трудових і соціально-економічних відносин і узгодження інтересів трудящих, власників та уповноважених ними органів</a:t>
            </a:r>
            <a:r>
              <a:rPr lang="ru-RU" sz="2400" dirty="0" smtClean="0"/>
              <a:t>.»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Ст.15 </a:t>
            </a:r>
            <a:r>
              <a:rPr lang="ru-RU" sz="2400" b="1" dirty="0">
                <a:solidFill>
                  <a:prstClr val="black"/>
                </a:solidFill>
              </a:rPr>
              <a:t>Закону </a:t>
            </a:r>
            <a:r>
              <a:rPr lang="uk-UA" sz="2400" b="1" dirty="0" smtClean="0">
                <a:solidFill>
                  <a:prstClr val="black"/>
                </a:solidFill>
              </a:rPr>
              <a:t>України</a:t>
            </a:r>
            <a:r>
              <a:rPr lang="ru-RU" sz="2400" b="1" dirty="0" smtClean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«Про оплату </a:t>
            </a:r>
            <a:r>
              <a:rPr lang="uk-UA" sz="2400" b="1" dirty="0" smtClean="0">
                <a:solidFill>
                  <a:prstClr val="black"/>
                </a:solidFill>
              </a:rPr>
              <a:t>праці</a:t>
            </a:r>
            <a:r>
              <a:rPr lang="ru-RU" sz="2400" b="1" dirty="0" smtClean="0">
                <a:solidFill>
                  <a:prstClr val="black"/>
                </a:solidFill>
              </a:rPr>
              <a:t>» </a:t>
            </a:r>
            <a:r>
              <a:rPr lang="ru-RU" sz="2400" b="1" dirty="0">
                <a:solidFill>
                  <a:prstClr val="black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400" dirty="0" smtClean="0"/>
              <a:t>«</a:t>
            </a:r>
            <a:r>
              <a:rPr lang="uk-UA" sz="2400" dirty="0" smtClean="0"/>
              <a:t>Форми і системи оплати праці, норми праці, розцінки, тарифні сітки, схеми посадових окладів, умови запровадження та розміри надбавок, доплат, премій, винагород та інших заохочувальних, компенсаційних і гарантійних виплат </a:t>
            </a:r>
            <a:r>
              <a:rPr lang="uk-UA" sz="2400" dirty="0" smtClean="0">
                <a:solidFill>
                  <a:srgbClr val="FF0000"/>
                </a:solidFill>
              </a:rPr>
              <a:t>встановлюються </a:t>
            </a:r>
            <a:r>
              <a:rPr lang="uk-UA" sz="2400" dirty="0" smtClean="0"/>
              <a:t>підприємствами </a:t>
            </a:r>
            <a:r>
              <a:rPr lang="uk-UA" sz="2400" dirty="0" smtClean="0">
                <a:solidFill>
                  <a:srgbClr val="FF0000"/>
                </a:solidFill>
              </a:rPr>
              <a:t>у колективному договорі….</a:t>
            </a:r>
            <a:r>
              <a:rPr lang="ru-RU" sz="2400" dirty="0" smtClean="0"/>
              <a:t>»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Ст.18 Закону </a:t>
            </a:r>
            <a:r>
              <a:rPr lang="uk-UA" sz="2400" b="1" dirty="0" smtClean="0"/>
              <a:t>України</a:t>
            </a:r>
            <a:r>
              <a:rPr lang="ru-RU" sz="2400" b="1" dirty="0" smtClean="0"/>
              <a:t> «Про оплату </a:t>
            </a:r>
            <a:r>
              <a:rPr lang="uk-UA" sz="2400" b="1" dirty="0" smtClean="0"/>
              <a:t>праці</a:t>
            </a:r>
            <a:r>
              <a:rPr lang="ru-RU" sz="2400" b="1" dirty="0" smtClean="0"/>
              <a:t>» :</a:t>
            </a:r>
          </a:p>
          <a:p>
            <a:pPr marL="0" indent="0">
              <a:buNone/>
            </a:pPr>
            <a:r>
              <a:rPr lang="ru-RU" sz="2400" dirty="0" smtClean="0"/>
              <a:t>«</a:t>
            </a:r>
            <a:r>
              <a:rPr lang="uk-UA" sz="2400" dirty="0" smtClean="0"/>
              <a:t>Розміри ставок (окладів) працівників загальних (наскрізних) професій і посад </a:t>
            </a:r>
            <a:r>
              <a:rPr lang="uk-UA" sz="2400" dirty="0" smtClean="0">
                <a:solidFill>
                  <a:srgbClr val="FF0000"/>
                </a:solidFill>
              </a:rPr>
              <a:t>встановлюються на умовах, визначених колективним договором</a:t>
            </a:r>
            <a:r>
              <a:rPr lang="uk-UA" sz="2400" dirty="0" smtClean="0"/>
              <a:t>, з дотриманням гарантій, встановлених законодавством і генеральною, галузевою, (міжгалузевою) і територіальною угодами.</a:t>
            </a: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3071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uk-UA" sz="2000" b="1" i="1" dirty="0">
                <a:solidFill>
                  <a:srgbClr val="0070C0"/>
                </a:solidFill>
              </a:rPr>
              <a:t>Вимоги законодавства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prstClr val="black"/>
                </a:solidFill>
              </a:rPr>
              <a:t>Ст.20 </a:t>
            </a:r>
            <a:r>
              <a:rPr lang="ru-RU" sz="2600" b="1" dirty="0">
                <a:solidFill>
                  <a:prstClr val="black"/>
                </a:solidFill>
              </a:rPr>
              <a:t>Закону </a:t>
            </a:r>
            <a:r>
              <a:rPr lang="uk-UA" sz="2600" b="1" noProof="1" smtClean="0">
                <a:solidFill>
                  <a:prstClr val="black"/>
                </a:solidFill>
              </a:rPr>
              <a:t>України</a:t>
            </a:r>
            <a:r>
              <a:rPr lang="ru-RU" sz="2600" b="1" dirty="0" smtClean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«Про оплату </a:t>
            </a:r>
            <a:r>
              <a:rPr lang="uk-UA" sz="2600" b="1" dirty="0" smtClean="0">
                <a:solidFill>
                  <a:prstClr val="black"/>
                </a:solidFill>
              </a:rPr>
              <a:t>праці</a:t>
            </a:r>
            <a:r>
              <a:rPr lang="ru-RU" sz="2600" b="1" dirty="0" smtClean="0">
                <a:solidFill>
                  <a:prstClr val="black"/>
                </a:solidFill>
              </a:rPr>
              <a:t>»:</a:t>
            </a:r>
          </a:p>
          <a:p>
            <a:pPr marL="0" indent="0">
              <a:buNone/>
            </a:pPr>
            <a:r>
              <a:rPr lang="uk-UA" sz="2400" dirty="0" smtClean="0"/>
              <a:t>«Оплата праці за контрактом визначається за угодою сторін на підставі чинного законодавства, </a:t>
            </a:r>
            <a:r>
              <a:rPr lang="uk-UA" sz="2400" dirty="0" smtClean="0">
                <a:solidFill>
                  <a:srgbClr val="FF0000"/>
                </a:solidFill>
              </a:rPr>
              <a:t>умов колективного договору</a:t>
            </a:r>
            <a:r>
              <a:rPr lang="uk-UA" sz="2400" dirty="0" smtClean="0"/>
              <a:t> і пов'язана з виконанням умов контракту».</a:t>
            </a:r>
          </a:p>
          <a:p>
            <a:pPr lvl="0"/>
            <a:r>
              <a:rPr lang="ru-RU" sz="2600" b="1" dirty="0" smtClean="0">
                <a:solidFill>
                  <a:prstClr val="black"/>
                </a:solidFill>
              </a:rPr>
              <a:t>Ст.21 </a:t>
            </a:r>
            <a:r>
              <a:rPr lang="ru-RU" sz="2600" b="1" dirty="0">
                <a:solidFill>
                  <a:prstClr val="black"/>
                </a:solidFill>
              </a:rPr>
              <a:t>Закону </a:t>
            </a:r>
            <a:r>
              <a:rPr lang="uk-UA" sz="2600" b="1" dirty="0" smtClean="0">
                <a:solidFill>
                  <a:prstClr val="black"/>
                </a:solidFill>
              </a:rPr>
              <a:t>України</a:t>
            </a:r>
            <a:r>
              <a:rPr lang="ru-RU" sz="2600" b="1" dirty="0" smtClean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«Про оплату </a:t>
            </a:r>
            <a:r>
              <a:rPr lang="uk-UA" sz="2600" b="1" dirty="0" smtClean="0">
                <a:solidFill>
                  <a:prstClr val="black"/>
                </a:solidFill>
              </a:rPr>
              <a:t>праці</a:t>
            </a:r>
            <a:r>
              <a:rPr lang="ru-RU" sz="2600" b="1" dirty="0" smtClean="0">
                <a:solidFill>
                  <a:prstClr val="black"/>
                </a:solidFill>
              </a:rPr>
              <a:t>»:</a:t>
            </a:r>
          </a:p>
          <a:p>
            <a:pPr marL="0" lvl="0" indent="0">
              <a:buNone/>
            </a:pPr>
            <a:r>
              <a:rPr lang="uk-UA" sz="2400" dirty="0" smtClean="0">
                <a:solidFill>
                  <a:prstClr val="black"/>
                </a:solidFill>
              </a:rPr>
              <a:t>«Працівник має право на оплату своєї праці відповідно до актів законодавства </a:t>
            </a:r>
            <a:r>
              <a:rPr lang="uk-UA" sz="2400" dirty="0" smtClean="0">
                <a:solidFill>
                  <a:srgbClr val="FF0000"/>
                </a:solidFill>
              </a:rPr>
              <a:t>і колективного договору </a:t>
            </a:r>
            <a:r>
              <a:rPr lang="uk-UA" sz="2400" dirty="0" smtClean="0">
                <a:solidFill>
                  <a:prstClr val="black"/>
                </a:solidFill>
              </a:rPr>
              <a:t>на підставі укладеного трудового договору.»</a:t>
            </a:r>
          </a:p>
          <a:p>
            <a:pPr lvl="0"/>
            <a:r>
              <a:rPr lang="ru-RU" sz="2600" b="1" dirty="0" smtClean="0">
                <a:solidFill>
                  <a:prstClr val="black"/>
                </a:solidFill>
              </a:rPr>
              <a:t>Ст.22 </a:t>
            </a:r>
            <a:r>
              <a:rPr lang="ru-RU" sz="2600" b="1" dirty="0">
                <a:solidFill>
                  <a:prstClr val="black"/>
                </a:solidFill>
              </a:rPr>
              <a:t>Закону </a:t>
            </a:r>
            <a:r>
              <a:rPr lang="uk-UA" sz="2600" b="1" dirty="0" smtClean="0">
                <a:solidFill>
                  <a:prstClr val="black"/>
                </a:solidFill>
              </a:rPr>
              <a:t>України</a:t>
            </a:r>
            <a:r>
              <a:rPr lang="ru-RU" sz="2600" b="1" dirty="0" smtClean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«Про оплату </a:t>
            </a:r>
            <a:r>
              <a:rPr lang="uk-UA" sz="2600" b="1" dirty="0" smtClean="0">
                <a:solidFill>
                  <a:prstClr val="black"/>
                </a:solidFill>
              </a:rPr>
              <a:t>праці</a:t>
            </a:r>
            <a:r>
              <a:rPr lang="ru-RU" sz="2600" b="1" dirty="0" smtClean="0">
                <a:solidFill>
                  <a:prstClr val="black"/>
                </a:solidFill>
              </a:rPr>
              <a:t>»: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«</a:t>
            </a:r>
            <a:r>
              <a:rPr lang="uk-UA" sz="2400" dirty="0" smtClean="0">
                <a:solidFill>
                  <a:prstClr val="black"/>
                </a:solidFill>
              </a:rPr>
              <a:t>Суб'єкти організації оплати праці не мають права в односторонньому порядку приймати рішення з питань оплати праці, що погіршують умови, встановлені законодавством, угодами </a:t>
            </a:r>
            <a:r>
              <a:rPr lang="uk-UA" sz="2400" dirty="0" smtClean="0">
                <a:solidFill>
                  <a:srgbClr val="FF0000"/>
                </a:solidFill>
              </a:rPr>
              <a:t>і колективними договорами</a:t>
            </a:r>
            <a:r>
              <a:rPr lang="uk-UA" sz="2400" dirty="0" smtClean="0">
                <a:solidFill>
                  <a:prstClr val="black"/>
                </a:solidFill>
              </a:rPr>
              <a:t>.»</a:t>
            </a:r>
          </a:p>
          <a:p>
            <a:pPr lvl="0"/>
            <a:r>
              <a:rPr lang="ru-RU" sz="2600" b="1" dirty="0" smtClean="0">
                <a:solidFill>
                  <a:prstClr val="black"/>
                </a:solidFill>
              </a:rPr>
              <a:t>Ст.24 </a:t>
            </a:r>
            <a:r>
              <a:rPr lang="ru-RU" sz="2600" b="1" dirty="0">
                <a:solidFill>
                  <a:prstClr val="black"/>
                </a:solidFill>
              </a:rPr>
              <a:t>Закону </a:t>
            </a:r>
            <a:r>
              <a:rPr lang="uk-UA" sz="2600" b="1" dirty="0" smtClean="0">
                <a:solidFill>
                  <a:prstClr val="black"/>
                </a:solidFill>
              </a:rPr>
              <a:t>України</a:t>
            </a:r>
            <a:r>
              <a:rPr lang="ru-RU" sz="2600" b="1" dirty="0" smtClean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«Про оплату праці</a:t>
            </a:r>
            <a:r>
              <a:rPr lang="ru-RU" sz="2600" b="1" dirty="0" smtClean="0">
                <a:solidFill>
                  <a:prstClr val="black"/>
                </a:solidFill>
              </a:rPr>
              <a:t>»: 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«</a:t>
            </a:r>
            <a:r>
              <a:rPr lang="uk-UA" sz="2400" dirty="0" smtClean="0">
                <a:solidFill>
                  <a:prstClr val="black"/>
                </a:solidFill>
              </a:rPr>
              <a:t>Заробітна плата виплачується працівникам регулярно в робочі дні у строки, </a:t>
            </a:r>
            <a:r>
              <a:rPr lang="uk-UA" sz="2400" dirty="0" smtClean="0">
                <a:solidFill>
                  <a:srgbClr val="FF0000"/>
                </a:solidFill>
              </a:rPr>
              <a:t>встановлені колективним договором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022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uk-UA" sz="2000" b="1" i="1" dirty="0">
                <a:solidFill>
                  <a:srgbClr val="0070C0"/>
                </a:solidFill>
              </a:rPr>
              <a:t>Вимоги законодавства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Ст.7, ст.8 Закону України «Про відпустки»:</a:t>
            </a:r>
          </a:p>
          <a:p>
            <a:pPr marL="0" indent="0">
              <a:buNone/>
            </a:pPr>
            <a:r>
              <a:rPr lang="uk-UA" sz="2400" dirty="0" smtClean="0"/>
              <a:t>«</a:t>
            </a:r>
            <a:r>
              <a:rPr lang="uk-UA" sz="2400" b="0" i="0" dirty="0" smtClean="0">
                <a:solidFill>
                  <a:srgbClr val="000000"/>
                </a:solidFill>
                <a:effectLst/>
                <a:latin typeface="Times New Roman"/>
              </a:rPr>
              <a:t>Щорічні додаткові відпустки за роботу із шкідливими і важкими умовами праці та за особливий характер праці,  їх тривалість </a:t>
            </a:r>
            <a:r>
              <a:rPr lang="uk-UA" sz="2400" b="0" i="0" dirty="0" smtClean="0">
                <a:solidFill>
                  <a:srgbClr val="FF0000"/>
                </a:solidFill>
                <a:effectLst/>
                <a:latin typeface="Times New Roman"/>
              </a:rPr>
              <a:t>встановлюються колективним договором</a:t>
            </a:r>
            <a:r>
              <a:rPr lang="ru-RU" sz="2400" b="0" i="0" dirty="0" smtClean="0">
                <a:effectLst/>
                <a:latin typeface="Times New Roman"/>
              </a:rPr>
              <a:t>»</a:t>
            </a:r>
          </a:p>
          <a:p>
            <a:pPr marL="0" indent="0">
              <a:buNone/>
            </a:pPr>
            <a:endParaRPr lang="ru-RU" sz="2400" b="0" i="0" dirty="0" smtClean="0">
              <a:effectLst/>
              <a:latin typeface="Times New Roman"/>
            </a:endParaRPr>
          </a:p>
          <a:p>
            <a:r>
              <a:rPr lang="uk-UA" sz="2400" b="1" dirty="0" smtClean="0"/>
              <a:t>Ст.6 Закону України «Про охорону праці»:</a:t>
            </a:r>
          </a:p>
          <a:p>
            <a:pPr marL="0" indent="0">
              <a:buNone/>
            </a:pPr>
            <a:r>
              <a:rPr lang="uk-UA" sz="2400" dirty="0" smtClean="0"/>
              <a:t>«Працівник має право розірвати трудовий договір за власним бажанням, якщо роботодавець не виконує законодавства про охорону праці, не додержується умов колективного договору з цих питань. У цьому разі працівникові виплачується вихідна допомога в розмірі, </a:t>
            </a:r>
            <a:r>
              <a:rPr lang="uk-UA" sz="2400" dirty="0" smtClean="0">
                <a:solidFill>
                  <a:srgbClr val="FF0000"/>
                </a:solidFill>
              </a:rPr>
              <a:t>передбаченому колективним договором</a:t>
            </a:r>
            <a:r>
              <a:rPr lang="uk-UA" sz="2400" dirty="0" smtClean="0"/>
              <a:t>, але не менше тримісячного заробітку.»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6897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uk-UA" sz="2000" b="1" i="1" dirty="0">
                <a:solidFill>
                  <a:srgbClr val="0070C0"/>
                </a:solidFill>
              </a:rPr>
              <a:t>Вимоги законодавства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lvl="0"/>
            <a:r>
              <a:rPr lang="uk-UA" sz="2600" b="1" dirty="0" smtClean="0">
                <a:solidFill>
                  <a:prstClr val="black"/>
                </a:solidFill>
              </a:rPr>
              <a:t>Ст.7 </a:t>
            </a:r>
            <a:r>
              <a:rPr lang="uk-UA" sz="2600" b="1" dirty="0">
                <a:solidFill>
                  <a:prstClr val="black"/>
                </a:solidFill>
              </a:rPr>
              <a:t>Закону України «Про охорону праці</a:t>
            </a:r>
            <a:r>
              <a:rPr lang="uk-UA" sz="2600" b="1" dirty="0" smtClean="0">
                <a:solidFill>
                  <a:prstClr val="black"/>
                </a:solidFill>
              </a:rPr>
              <a:t>»:</a:t>
            </a:r>
          </a:p>
          <a:p>
            <a:pPr marL="0" lvl="0" indent="0">
              <a:buNone/>
            </a:pPr>
            <a:r>
              <a:rPr lang="uk-UA" sz="2400" dirty="0" smtClean="0">
                <a:solidFill>
                  <a:prstClr val="black"/>
                </a:solidFill>
              </a:rPr>
              <a:t>«У разі роз'їзного характеру роботи працівникові виплачується грошова компенсація на придбання лікувально-профілактичного харчування, молока або рівноцінних йому харчових продуктів на умовах, </a:t>
            </a:r>
            <a:r>
              <a:rPr lang="uk-UA" sz="2400" dirty="0" smtClean="0">
                <a:solidFill>
                  <a:srgbClr val="FF0000"/>
                </a:solidFill>
              </a:rPr>
              <a:t>передбачених колективним договором</a:t>
            </a:r>
            <a:r>
              <a:rPr lang="ru-RU" sz="2400" dirty="0" smtClean="0">
                <a:solidFill>
                  <a:prstClr val="black"/>
                </a:solidFill>
              </a:rPr>
              <a:t>.»</a:t>
            </a:r>
            <a:endParaRPr lang="uk-UA" sz="2400" dirty="0">
              <a:solidFill>
                <a:prstClr val="black"/>
              </a:solidFill>
            </a:endParaRPr>
          </a:p>
          <a:p>
            <a:pPr lvl="0"/>
            <a:r>
              <a:rPr lang="uk-UA" sz="2600" b="1" dirty="0" smtClean="0">
                <a:solidFill>
                  <a:prstClr val="black"/>
                </a:solidFill>
              </a:rPr>
              <a:t>Ст.8 </a:t>
            </a:r>
            <a:r>
              <a:rPr lang="uk-UA" sz="2600" b="1" dirty="0">
                <a:solidFill>
                  <a:prstClr val="black"/>
                </a:solidFill>
              </a:rPr>
              <a:t>Закону України «Про охорону праці</a:t>
            </a:r>
            <a:r>
              <a:rPr lang="uk-UA" sz="2600" b="1" dirty="0" smtClean="0">
                <a:solidFill>
                  <a:prstClr val="black"/>
                </a:solidFill>
              </a:rPr>
              <a:t>»:</a:t>
            </a:r>
          </a:p>
          <a:p>
            <a:pPr marL="0" lvl="0" indent="0">
              <a:buNone/>
            </a:pPr>
            <a:r>
              <a:rPr lang="uk-UA" sz="2400" dirty="0" smtClean="0">
                <a:solidFill>
                  <a:prstClr val="black"/>
                </a:solidFill>
              </a:rPr>
              <a:t>«Роботодавець зобов'язаний забезпечити за свій рахунок придбання, комплектування, видачу та утримання засобів індивідуального захисту </a:t>
            </a:r>
            <a:r>
              <a:rPr lang="uk-UA" sz="2400" dirty="0" smtClean="0">
                <a:solidFill>
                  <a:srgbClr val="FF0000"/>
                </a:solidFill>
              </a:rPr>
              <a:t>відповідно до </a:t>
            </a:r>
            <a:r>
              <a:rPr lang="uk-UA" sz="2400" dirty="0" smtClean="0">
                <a:solidFill>
                  <a:prstClr val="black"/>
                </a:solidFill>
              </a:rPr>
              <a:t>нормативно-правових актів з охорони праці </a:t>
            </a:r>
            <a:r>
              <a:rPr lang="uk-UA" sz="2400" dirty="0" smtClean="0"/>
              <a:t>та</a:t>
            </a:r>
            <a:r>
              <a:rPr lang="uk-UA" sz="2400" dirty="0" smtClean="0">
                <a:solidFill>
                  <a:srgbClr val="FF0000"/>
                </a:solidFill>
              </a:rPr>
              <a:t> колективного договору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r>
              <a:rPr lang="ru-RU" sz="2600" b="1" dirty="0" smtClean="0">
                <a:solidFill>
                  <a:prstClr val="black"/>
                </a:solidFill>
              </a:rPr>
              <a:t>Постанова </a:t>
            </a:r>
            <a:r>
              <a:rPr lang="ru-RU" sz="2600" b="1" dirty="0">
                <a:solidFill>
                  <a:prstClr val="black"/>
                </a:solidFill>
              </a:rPr>
              <a:t>КМУ </a:t>
            </a:r>
            <a:r>
              <a:rPr lang="ru-RU" sz="2600" b="1" dirty="0" err="1" smtClean="0">
                <a:solidFill>
                  <a:prstClr val="black"/>
                </a:solidFill>
              </a:rPr>
              <a:t>від</a:t>
            </a:r>
            <a:r>
              <a:rPr lang="ru-RU" sz="2600" b="1" dirty="0" smtClean="0">
                <a:solidFill>
                  <a:prstClr val="black"/>
                </a:solidFill>
              </a:rPr>
              <a:t> 13.02.2013 </a:t>
            </a:r>
            <a:r>
              <a:rPr lang="ru-RU" sz="2600" b="1" dirty="0">
                <a:solidFill>
                  <a:prstClr val="black"/>
                </a:solidFill>
              </a:rPr>
              <a:t>р. </a:t>
            </a:r>
            <a:r>
              <a:rPr lang="ru-RU" sz="2600" b="1" dirty="0" smtClean="0">
                <a:solidFill>
                  <a:prstClr val="black"/>
                </a:solidFill>
              </a:rPr>
              <a:t>№ 115: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«</a:t>
            </a:r>
            <a:r>
              <a:rPr lang="ru-RU" sz="2400" dirty="0">
                <a:solidFill>
                  <a:prstClr val="black"/>
                </a:solidFill>
              </a:rPr>
              <a:t>Про порядок </a:t>
            </a:r>
            <a:r>
              <a:rPr lang="uk-UA" sz="2400" dirty="0" smtClean="0">
                <a:solidFill>
                  <a:prstClr val="black"/>
                </a:solidFill>
              </a:rPr>
              <a:t>повідомної реєстрації галузевих (міжгалузевих) і територіальних угод, колективних договорів»</a:t>
            </a:r>
          </a:p>
          <a:p>
            <a:pPr marL="0" lvl="0" indent="0">
              <a:buNone/>
            </a:pPr>
            <a:endParaRPr lang="uk-U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0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uk-UA" sz="2000" b="1" i="1" dirty="0">
                <a:solidFill>
                  <a:srgbClr val="0070C0"/>
                </a:solidFill>
              </a:rPr>
              <a:t>Вимоги законодавства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2400" b="1" dirty="0" smtClean="0">
                <a:solidFill>
                  <a:prstClr val="black"/>
                </a:solidFill>
              </a:rPr>
              <a:t>Наказ </a:t>
            </a:r>
            <a:r>
              <a:rPr lang="uk-UA" sz="2400" b="1" dirty="0">
                <a:solidFill>
                  <a:prstClr val="black"/>
                </a:solidFill>
              </a:rPr>
              <a:t>Міністерства праці та соціальної політики </a:t>
            </a:r>
            <a:r>
              <a:rPr lang="uk-UA" sz="2400" b="1" dirty="0" smtClean="0">
                <a:solidFill>
                  <a:prstClr val="black"/>
                </a:solidFill>
              </a:rPr>
              <a:t>України</a:t>
            </a:r>
          </a:p>
          <a:p>
            <a:pPr marL="0" lvl="0" indent="0">
              <a:buNone/>
            </a:pPr>
            <a:r>
              <a:rPr lang="uk-UA" sz="2400" b="1" dirty="0" smtClean="0">
                <a:solidFill>
                  <a:prstClr val="black"/>
                </a:solidFill>
              </a:rPr>
              <a:t> </a:t>
            </a:r>
            <a:r>
              <a:rPr lang="uk-UA" sz="2400" b="1" dirty="0">
                <a:solidFill>
                  <a:prstClr val="black"/>
                </a:solidFill>
              </a:rPr>
              <a:t>від </a:t>
            </a:r>
            <a:r>
              <a:rPr lang="uk-UA" sz="2400" b="1" dirty="0" smtClean="0">
                <a:solidFill>
                  <a:prstClr val="black"/>
                </a:solidFill>
              </a:rPr>
              <a:t>23.03.2001 </a:t>
            </a:r>
            <a:r>
              <a:rPr lang="uk-UA" sz="2400" b="1" dirty="0">
                <a:solidFill>
                  <a:prstClr val="black"/>
                </a:solidFill>
              </a:rPr>
              <a:t>р. №122 </a:t>
            </a:r>
            <a:r>
              <a:rPr lang="uk-UA" sz="2200" dirty="0">
                <a:solidFill>
                  <a:prstClr val="black"/>
                </a:solidFill>
              </a:rPr>
              <a:t>(Зареєстровано в Міністерстві юстиції  України від 04.04.2001 р. № 304/5495) «Про затвердження  Порядку  застосування  Переліку виробництв, цехів, професій і посад із шкідливими  умовами праці, робота в яких дає право на  скорочену тривалість робочого тижня</a:t>
            </a:r>
            <a:r>
              <a:rPr lang="uk-UA" sz="2200" dirty="0" smtClean="0">
                <a:solidFill>
                  <a:prstClr val="black"/>
                </a:solidFill>
              </a:rPr>
              <a:t>»: П.9 </a:t>
            </a:r>
            <a:r>
              <a:rPr lang="uk-UA" sz="2200" dirty="0">
                <a:solidFill>
                  <a:prstClr val="black"/>
                </a:solidFill>
              </a:rPr>
              <a:t>Порядку -«Скорочена   тривалість   робочого   тижня   </a:t>
            </a:r>
            <a:r>
              <a:rPr lang="uk-UA" sz="2200" b="1" dirty="0">
                <a:solidFill>
                  <a:srgbClr val="FF0000"/>
                </a:solidFill>
              </a:rPr>
              <a:t>встановлюється колективним </a:t>
            </a:r>
            <a:r>
              <a:rPr lang="uk-UA" sz="2200" b="1" dirty="0" smtClean="0">
                <a:solidFill>
                  <a:srgbClr val="FF0000"/>
                </a:solidFill>
              </a:rPr>
              <a:t>договором</a:t>
            </a:r>
          </a:p>
          <a:p>
            <a:pPr lvl="0"/>
            <a:r>
              <a:rPr lang="uk-UA" sz="2400" b="1" dirty="0">
                <a:solidFill>
                  <a:prstClr val="black"/>
                </a:solidFill>
              </a:rPr>
              <a:t>Ст. </a:t>
            </a:r>
            <a:r>
              <a:rPr lang="uk-UA" sz="2400" b="1" dirty="0" smtClean="0">
                <a:solidFill>
                  <a:prstClr val="black"/>
                </a:solidFill>
              </a:rPr>
              <a:t>7 </a:t>
            </a:r>
            <a:r>
              <a:rPr lang="uk-UA" sz="2400" b="1" dirty="0">
                <a:solidFill>
                  <a:prstClr val="black"/>
                </a:solidFill>
              </a:rPr>
              <a:t>Закону України «Про колективні договори і угоди»:</a:t>
            </a:r>
          </a:p>
          <a:p>
            <a:pPr marL="0" lvl="0" indent="0">
              <a:buNone/>
            </a:pPr>
            <a:r>
              <a:rPr lang="uk-UA" sz="2200" dirty="0" smtClean="0"/>
              <a:t>«</a:t>
            </a:r>
            <a:r>
              <a:rPr lang="ru-RU" sz="2200" dirty="0" smtClean="0"/>
              <a:t>У </a:t>
            </a:r>
            <a:r>
              <a:rPr lang="uk-UA" sz="2200" dirty="0" smtClean="0"/>
              <a:t>колективному договорі встановлюються взаємні зобов'язання сторін щодо регулювання виробничих, трудових, соціально-економічних відносин, зокрема:</a:t>
            </a:r>
          </a:p>
          <a:p>
            <a:pPr marL="0" lvl="0" indent="0">
              <a:buNone/>
            </a:pPr>
            <a:r>
              <a:rPr lang="ru-RU" sz="2200" dirty="0" smtClean="0"/>
              <a:t>-</a:t>
            </a:r>
            <a:r>
              <a:rPr lang="uk-UA" sz="2200" dirty="0" smtClean="0"/>
              <a:t>режиму роботи, тривалості робочого часу і відпочинку;</a:t>
            </a:r>
          </a:p>
          <a:p>
            <a:pPr marL="0" lvl="0" indent="0">
              <a:buNone/>
            </a:pPr>
            <a:r>
              <a:rPr lang="uk-UA" sz="2200" dirty="0" smtClean="0"/>
              <a:t>     Колективний договір може передбачати додаткові порівняно з чинним законодавством і угодами гарантії, соціально-побутові пільги, зокрема </a:t>
            </a:r>
            <a:r>
              <a:rPr lang="uk-UA" sz="2200" dirty="0" smtClean="0">
                <a:solidFill>
                  <a:srgbClr val="FF0000"/>
                </a:solidFill>
              </a:rPr>
              <a:t>щодо дитячого оздоровлення та придбання новорічних подарунків </a:t>
            </a:r>
            <a:r>
              <a:rPr lang="ru-RU" sz="2200" dirty="0" smtClean="0">
                <a:solidFill>
                  <a:srgbClr val="FF0000"/>
                </a:solidFill>
              </a:rPr>
              <a:t>для </a:t>
            </a:r>
            <a:r>
              <a:rPr lang="uk-UA" sz="2200" dirty="0" smtClean="0">
                <a:solidFill>
                  <a:srgbClr val="FF0000"/>
                </a:solidFill>
              </a:rPr>
              <a:t>дітей працівників тощо</a:t>
            </a:r>
            <a:r>
              <a:rPr lang="ru-RU" sz="2200" dirty="0" smtClean="0">
                <a:solidFill>
                  <a:srgbClr val="FF0000"/>
                </a:solidFill>
              </a:rPr>
              <a:t>.</a:t>
            </a:r>
            <a:endParaRPr lang="uk-UA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448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uk-UA" sz="2000" b="1" i="1" dirty="0" smtClean="0">
                <a:solidFill>
                  <a:srgbClr val="0070C0"/>
                </a:solidFill>
              </a:rPr>
              <a:t>Вимоги законодавства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89451"/>
          </a:xfrm>
        </p:spPr>
        <p:txBody>
          <a:bodyPr>
            <a:normAutofit/>
          </a:bodyPr>
          <a:lstStyle/>
          <a:p>
            <a:endParaRPr lang="uk-UA" sz="2400" b="1" dirty="0" smtClean="0"/>
          </a:p>
          <a:p>
            <a:r>
              <a:rPr lang="uk-UA" sz="2400" b="1" dirty="0" smtClean="0"/>
              <a:t>Лист Міністерства праці та соціальної політики України </a:t>
            </a:r>
          </a:p>
          <a:p>
            <a:pPr marL="0" indent="0">
              <a:buNone/>
            </a:pPr>
            <a:r>
              <a:rPr lang="uk-UA" sz="2400" b="1" dirty="0" smtClean="0"/>
              <a:t>від 07.04.2006 р. № 2411/0/14-06/18:</a:t>
            </a:r>
          </a:p>
          <a:p>
            <a:pPr marL="0" indent="0">
              <a:buNone/>
            </a:pPr>
            <a:r>
              <a:rPr lang="uk-UA" sz="2400" dirty="0" smtClean="0"/>
              <a:t>«Щодо обов’язковості укладення колективного договору на підприємстві та відповідальності за його відсутність</a:t>
            </a:r>
            <a:r>
              <a:rPr lang="ru-RU" sz="2400" dirty="0" smtClean="0"/>
              <a:t>»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b="1" dirty="0" smtClean="0"/>
              <a:t>Лист </a:t>
            </a:r>
            <a:r>
              <a:rPr lang="uk-UA" sz="2400" b="1" dirty="0" smtClean="0"/>
              <a:t>Міністерства юстиції України від 05.04.2006 р. № 21-</a:t>
            </a:r>
          </a:p>
          <a:p>
            <a:pPr marL="0" indent="0">
              <a:buNone/>
            </a:pPr>
            <a:r>
              <a:rPr lang="uk-UA" sz="2400" b="1" dirty="0" smtClean="0"/>
              <a:t>5-197:</a:t>
            </a:r>
          </a:p>
          <a:p>
            <a:pPr marL="0" indent="0">
              <a:buNone/>
            </a:pPr>
            <a:r>
              <a:rPr lang="uk-UA" sz="2400" dirty="0" smtClean="0"/>
              <a:t>«Щодо обов’язковості укладення колективного договору на підприємстві»</a:t>
            </a: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6632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uk-UA" sz="2000" b="1" i="1" dirty="0" smtClean="0">
                <a:solidFill>
                  <a:srgbClr val="0070C0"/>
                </a:solidFill>
              </a:rPr>
              <a:t>Відповідальність за порушення законодавства про працю</a:t>
            </a:r>
            <a:endParaRPr lang="uk-UA" sz="20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Кодекс </a:t>
            </a:r>
            <a:r>
              <a:rPr lang="uk-UA" sz="2400" b="1" dirty="0" smtClean="0"/>
              <a:t>України «Про адміністративні  правопорушення»:</a:t>
            </a:r>
          </a:p>
          <a:p>
            <a:pPr marL="0" indent="0">
              <a:buNone/>
            </a:pPr>
            <a:r>
              <a:rPr lang="ru-RU" sz="2400" b="1" dirty="0" smtClean="0">
                <a:latin typeface="+mj-lt"/>
              </a:rPr>
              <a:t>Ст.40 </a:t>
            </a:r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Порушення вимог законодавства про працю та про охорону праці – «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тягнуть за собою накладення штрафу на посадових осіб підприємств, установ і організацій незалежно від форми власності та громадян - суб’єктів підприємницької діяльності від 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+mj-lt"/>
                <a:ea typeface="Times New Roman"/>
              </a:rPr>
              <a:t>тридцяти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+mj-lt"/>
                <a:ea typeface="Times New Roman"/>
              </a:rPr>
              <a:t>до ста 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неоподатковуваних мінімумів доходів громадян.»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Ст. 41</a:t>
            </a:r>
            <a:r>
              <a:rPr lang="ru-RU" sz="600" b="1" baseline="300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-</a:t>
            </a:r>
            <a:r>
              <a:rPr lang="ru-RU" sz="1200" b="1" baseline="300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1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. </a:t>
            </a:r>
            <a:r>
              <a:rPr lang="uk-UA" sz="2400" b="1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Ухилення від участі в переговорах щодо укладення, зміни або доповнення колективного договору, угоди</a:t>
            </a:r>
            <a:r>
              <a:rPr lang="uk-UA" sz="2400" dirty="0" smtClean="0">
                <a:effectLst/>
                <a:latin typeface="+mj-lt"/>
                <a:ea typeface="Times New Roman"/>
              </a:rPr>
              <a:t>  -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Ухилення осіб, які представляють власників або уповноважені ними органи чи профспілки або інші уповноважені трудовим колективом органи, представників трудових колективів від участі в переговорах щодо укладення, зміни чи доповнення колективного договору, угоди, умисне порушення встановленого законодавством строку початку переговорів або незабезпечення роботи комісій з представників сторін чи примирних комісій у визначений сторонами переговорів строк -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     тягне за собою накладення штрафу від 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+mj-lt"/>
                <a:ea typeface="Times New Roman"/>
              </a:rPr>
              <a:t>трьох до десяти 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+mj-lt"/>
                <a:ea typeface="Times New Roman"/>
              </a:rPr>
              <a:t>неоподатковуваних мінімумів доходів громадян.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0000"/>
              </a:solidFill>
              <a:effectLst/>
              <a:latin typeface="+mj-lt"/>
              <a:ea typeface="Times New Roman"/>
            </a:endParaRPr>
          </a:p>
          <a:p>
            <a:pPr indent="285750" algn="just">
              <a:spcAft>
                <a:spcPts val="750"/>
              </a:spcAft>
            </a:pP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uk-U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9127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1171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Колективні договори</vt:lpstr>
      <vt:lpstr>Вимоги законодавства</vt:lpstr>
      <vt:lpstr>Вимоги законодавства</vt:lpstr>
      <vt:lpstr>Вимоги законодавства</vt:lpstr>
      <vt:lpstr>Вимоги законодавства</vt:lpstr>
      <vt:lpstr>Вимоги законодавства</vt:lpstr>
      <vt:lpstr>Вимоги законодавства</vt:lpstr>
      <vt:lpstr>Вимоги законодавства</vt:lpstr>
      <vt:lpstr>Відповідальність за порушення законодавства про працю</vt:lpstr>
      <vt:lpstr>Відповідальність за порушення законодавства про працю</vt:lpstr>
      <vt:lpstr>Укладати чи ні?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Колективні договори</dc:title>
  <dc:creator>WORK</dc:creator>
  <cp:lastModifiedBy>Юра</cp:lastModifiedBy>
  <cp:revision>35</cp:revision>
  <dcterms:created xsi:type="dcterms:W3CDTF">2017-12-10T16:40:22Z</dcterms:created>
  <dcterms:modified xsi:type="dcterms:W3CDTF">2017-12-11T11:46:31Z</dcterms:modified>
</cp:coreProperties>
</file>